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859" r:id="rId2"/>
    <p:sldId id="1140" r:id="rId3"/>
    <p:sldId id="1142" r:id="rId4"/>
    <p:sldId id="1144" r:id="rId5"/>
    <p:sldId id="1145" r:id="rId6"/>
    <p:sldId id="1146" r:id="rId7"/>
    <p:sldId id="1147" r:id="rId8"/>
    <p:sldId id="1148" r:id="rId9"/>
    <p:sldId id="1150" r:id="rId10"/>
    <p:sldId id="1151" r:id="rId11"/>
    <p:sldId id="1152" r:id="rId12"/>
    <p:sldId id="1153" r:id="rId1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七年级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冲刺训练　</a:t>
            </a:r>
            <a:r>
              <a:rPr lang="en-US" altLang="zh-CN"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6</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227650"/>
          </a:xfrm>
        </p:spPr>
        <p:txBody>
          <a:bodyPr/>
          <a:lstStyle/>
          <a:p>
            <a:pPr hangingPunct="0">
              <a:lnSpc>
                <a:spcPct val="110000"/>
              </a:lnSpc>
              <a:spcAft>
                <a:spcPts val="0"/>
              </a:spcAft>
              <a:tabLst>
                <a:tab pos="5130800" algn="l"/>
              </a:tabLst>
            </a:pPr>
            <a:r>
              <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下面短文</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在各题空白处填入</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个适当的单词或括号内单词的正确形式。</a:t>
            </a:r>
          </a:p>
          <a:p>
            <a:pPr indent="609600" hangingPunct="0">
              <a:lnSpc>
                <a:spcPct val="120000"/>
              </a:lnSpc>
              <a:spcAft>
                <a:spcPts val="0"/>
              </a:spcAft>
              <a:tabLst>
                <a:tab pos="5130800" algn="l"/>
              </a:tabLst>
            </a:pP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you ever taken part in outdoor activities</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you dreamed of climbing a mountain, sleeping in a boat or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spend</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day completely cutting off from modern society</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Well, now you are able to turn your dreams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reality on our Outward Bound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enjoy</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great popularity around the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world</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Outward Bound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run courses about different outdoor activities which are designed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of all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ages</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teaching people the proper ways to go hiking, camping, and swimming, the courses aim to help people gain more knowledge of outdoor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activity</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Moreover, people can also experience things that they have possibly never experienced before</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Outward Bound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not only about adventure, but also it is a journey of discovery, during which you can learn about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others</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activities teach you important lessons about who you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and what you want to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addition, you can also have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better understanding of your own strengths and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weaknesses</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days you spend on an Outward Bound course will be the most memorable moments in your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could be the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choice you will ever make</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why not join us</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20000"/>
              </a:lnSpc>
              <a:spcAft>
                <a:spcPts val="0"/>
              </a:spcAft>
              <a:tabLst>
                <a:tab pos="5130800" algn="l"/>
              </a:tabLst>
            </a:pPr>
            <a:r>
              <a:rPr lang="en-US" altLang="zh-CN" sz="20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sz="2000"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864500" y="5413354"/>
            <a:ext cx="805220" cy="429413"/>
          </a:xfrm>
          <a:prstGeom prst="rect">
            <a:avLst/>
          </a:prstGeom>
        </p:spPr>
        <p:txBody>
          <a:bodyPr wrap="none">
            <a:spAutoFit/>
          </a:bodyPr>
          <a:lstStyle/>
          <a:p>
            <a:pPr>
              <a:lnSpc>
                <a:spcPct val="120000"/>
              </a:lnSpc>
            </a:pPr>
            <a:r>
              <a:rPr lang="en-US" altLang="zh-CN" sz="2000"/>
              <a:t>really</a:t>
            </a:r>
            <a:endParaRPr lang="zh-CN" altLang="en-US" sz="2000" dirty="0"/>
          </a:p>
        </p:txBody>
      </p:sp>
      <p:sp>
        <p:nvSpPr>
          <p:cNvPr id="5" name="内容占位符 1"/>
          <p:cNvSpPr txBox="1">
            <a:spLocks/>
          </p:cNvSpPr>
          <p:nvPr/>
        </p:nvSpPr>
        <p:spPr bwMode="auto">
          <a:xfrm>
            <a:off x="360854" y="5820334"/>
            <a:ext cx="11485848" cy="795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lnSpc>
                <a:spcPct val="120000"/>
              </a:lnSpc>
              <a:spcAft>
                <a:spcPts val="0"/>
              </a:spcAft>
            </a:pPr>
            <a:r>
              <a:rPr lang="en-US" altLang="zh-CN" sz="2000" b="1">
                <a:solidFill>
                  <a:srgbClr val="FF0000"/>
                </a:solidFill>
                <a:latin typeface="Times New Roman" panose="02020603050405020304" pitchFamily="18" charset="0"/>
                <a:ea typeface="宋体" panose="02010600030101010101" pitchFamily="2" charset="-122"/>
              </a:rPr>
              <a:t>[</a:t>
            </a:r>
            <a:r>
              <a:rPr lang="zh-CN" altLang="zh-CN" sz="20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a:solidFill>
                  <a:srgbClr val="FF0000"/>
                </a:solidFill>
                <a:latin typeface="Times New Roman" panose="02020603050405020304" pitchFamily="18" charset="0"/>
                <a:ea typeface="宋体" panose="02010600030101010101" pitchFamily="2" charset="-122"/>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考查副词的用法。句意：这些活动教会你关于你真正的自己和你想成为什么样的人的重要经验。此处修饰</a:t>
            </a:r>
            <a:r>
              <a:rPr lang="en-US" altLang="zh-CN" sz="2000" b="1">
                <a:solidFill>
                  <a:srgbClr val="FF0000"/>
                </a:solidFill>
                <a:latin typeface="Times New Roman" panose="02020603050405020304" pitchFamily="18" charset="0"/>
                <a:ea typeface="宋体" panose="02010600030101010101" pitchFamily="2" charset="-122"/>
              </a:rPr>
              <a:t>be</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动词用副词</a:t>
            </a:r>
            <a:r>
              <a:rPr lang="en-US" altLang="zh-CN" sz="2000" b="1">
                <a:solidFill>
                  <a:srgbClr val="FF0000"/>
                </a:solidFill>
                <a:latin typeface="Times New Roman" panose="02020603050405020304" pitchFamily="18" charset="0"/>
                <a:ea typeface="宋体" panose="02010600030101010101" pitchFamily="2" charset="-122"/>
              </a:rPr>
              <a:t>really“</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真正地</a:t>
            </a:r>
            <a:r>
              <a:rPr lang="en-US" altLang="zh-CN" sz="2000" b="1">
                <a:solidFill>
                  <a:srgbClr val="FF0000"/>
                </a:solidFill>
                <a:latin typeface="Times New Roman" panose="02020603050405020304" pitchFamily="18" charset="0"/>
                <a:ea typeface="宋体" panose="02010600030101010101" pitchFamily="2" charset="-122"/>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000" b="1">
                <a:solidFill>
                  <a:srgbClr val="FF0000"/>
                </a:solidFill>
                <a:latin typeface="Times New Roman" panose="02020603050405020304" pitchFamily="18" charset="0"/>
                <a:ea typeface="宋体" panose="02010600030101010101" pitchFamily="2" charset="-122"/>
              </a:rPr>
              <a:t>really</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12386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227650"/>
          </a:xfrm>
        </p:spPr>
        <p:txBody>
          <a:bodyPr/>
          <a:lstStyle/>
          <a:p>
            <a:pPr hangingPunct="0">
              <a:lnSpc>
                <a:spcPct val="110000"/>
              </a:lnSpc>
              <a:spcAft>
                <a:spcPts val="0"/>
              </a:spcAft>
              <a:tabLst>
                <a:tab pos="5130800" algn="l"/>
              </a:tabLst>
            </a:pPr>
            <a:r>
              <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下面短文</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在各题空白处填入</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个适当的单词或括号内单词的正确形式。</a:t>
            </a:r>
          </a:p>
          <a:p>
            <a:pPr indent="609600" hangingPunct="0">
              <a:lnSpc>
                <a:spcPct val="120000"/>
              </a:lnSpc>
              <a:spcAft>
                <a:spcPts val="0"/>
              </a:spcAft>
              <a:tabLst>
                <a:tab pos="5130800" algn="l"/>
              </a:tabLst>
            </a:pP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you ever taken part in outdoor activities</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you dreamed of climbing a mountain, sleeping in a boat or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spend</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day completely cutting off from modern society</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Well, now you are able to turn your dreams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reality on our Outward Bound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enjoy</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great popularity around the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world</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Outward Bound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run courses about different outdoor activities which are designed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of all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ages</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teaching people the proper ways to go hiking, camping, and swimming, the courses aim to help people gain more knowledge of outdoor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activity</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Moreover, people can also experience things that they have possibly never experienced before</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Outward Bound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not only about adventure, but also it is a journey of discovery, during which you can learn about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others</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activities teach you important lessons about who you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and what you want to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addition, you can also have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better understanding of your own strengths and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weaknesses</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days you spend on an Outward Bound course will be the most memorable moments in your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could be the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choice you will ever make</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why not join us</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20000"/>
              </a:lnSpc>
              <a:spcAft>
                <a:spcPts val="0"/>
              </a:spcAft>
              <a:tabLst>
                <a:tab pos="5130800" algn="l"/>
              </a:tabLst>
            </a:pPr>
            <a:r>
              <a:rPr lang="en-US" altLang="zh-CN" sz="20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sz="2000"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864500" y="5456484"/>
            <a:ext cx="312906" cy="429413"/>
          </a:xfrm>
          <a:prstGeom prst="rect">
            <a:avLst/>
          </a:prstGeom>
        </p:spPr>
        <p:txBody>
          <a:bodyPr wrap="none">
            <a:spAutoFit/>
          </a:bodyPr>
          <a:lstStyle/>
          <a:p>
            <a:pPr>
              <a:lnSpc>
                <a:spcPct val="120000"/>
              </a:lnSpc>
            </a:pPr>
            <a:r>
              <a:rPr lang="en-US" altLang="zh-CN" sz="2000" dirty="0"/>
              <a:t>a</a:t>
            </a:r>
            <a:endParaRPr lang="zh-CN" altLang="en-US" sz="2000" dirty="0"/>
          </a:p>
        </p:txBody>
      </p:sp>
      <p:sp>
        <p:nvSpPr>
          <p:cNvPr id="5" name="内容占位符 1"/>
          <p:cNvSpPr txBox="1">
            <a:spLocks/>
          </p:cNvSpPr>
          <p:nvPr/>
        </p:nvSpPr>
        <p:spPr bwMode="auto">
          <a:xfrm>
            <a:off x="360854" y="5801685"/>
            <a:ext cx="11485848" cy="795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20000"/>
              </a:lnSpc>
              <a:spcAft>
                <a:spcPts val="0"/>
              </a:spcAft>
            </a:pP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考查冠词的用法。句意：另外</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你还可以更好地了解自己的长处和短处。</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have a better understanding of</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sz="20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有更好的理解</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23231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227650"/>
          </a:xfrm>
        </p:spPr>
        <p:txBody>
          <a:bodyPr/>
          <a:lstStyle/>
          <a:p>
            <a:pPr hangingPunct="0">
              <a:lnSpc>
                <a:spcPct val="110000"/>
              </a:lnSpc>
              <a:spcAft>
                <a:spcPts val="0"/>
              </a:spcAft>
              <a:tabLst>
                <a:tab pos="5130800" algn="l"/>
              </a:tabLst>
            </a:pPr>
            <a:r>
              <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下面短文</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在各题空白处填入</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个适当的单词或括号内单词的正确形式。</a:t>
            </a:r>
          </a:p>
          <a:p>
            <a:pPr indent="609600" hangingPunct="0">
              <a:lnSpc>
                <a:spcPct val="120000"/>
              </a:lnSpc>
              <a:spcAft>
                <a:spcPts val="0"/>
              </a:spcAft>
              <a:tabLst>
                <a:tab pos="5130800" algn="l"/>
              </a:tabLst>
            </a:pP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you ever taken part in outdoor activities</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you dreamed of climbing a mountain, sleeping in a boat or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spend</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day completely cutting off from modern society</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Well, now you are able to turn your dreams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reality on our Outward Bound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enjoy</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great popularity around the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world</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Outward Bound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run courses about different outdoor activities which are designed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of all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ages</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teaching people the proper ways to go hiking, camping, and swimming, the courses aim to help people gain more knowledge of outdoor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activity</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Moreover, people can also experience things that they have possibly never experienced before</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Outward Bound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not only about adventure, but also it is a journey of discovery, during which you can learn about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others</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activities teach you important lessons about who you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and what you want to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addition, you can also have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better understanding of your own strengths and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weaknesses</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days you spend on an Outward Bound course will be the most memorable moments in your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could be the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choice you will ever make</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why not join us</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20000"/>
              </a:lnSpc>
              <a:spcAft>
                <a:spcPts val="0"/>
              </a:spcAft>
              <a:tabLst>
                <a:tab pos="5130800" algn="l"/>
              </a:tabLst>
            </a:pPr>
            <a:r>
              <a:rPr lang="en-US" altLang="zh-CN" sz="20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000"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861202" y="5482728"/>
            <a:ext cx="625492" cy="429413"/>
          </a:xfrm>
          <a:prstGeom prst="rect">
            <a:avLst/>
          </a:prstGeom>
        </p:spPr>
        <p:txBody>
          <a:bodyPr wrap="none">
            <a:spAutoFit/>
          </a:bodyPr>
          <a:lstStyle/>
          <a:p>
            <a:pPr>
              <a:lnSpc>
                <a:spcPct val="120000"/>
              </a:lnSpc>
            </a:pPr>
            <a:r>
              <a:rPr lang="en-US" altLang="zh-CN" sz="2000" dirty="0"/>
              <a:t>best</a:t>
            </a:r>
            <a:endParaRPr lang="zh-CN" altLang="en-US" sz="2000" dirty="0"/>
          </a:p>
        </p:txBody>
      </p:sp>
      <p:sp>
        <p:nvSpPr>
          <p:cNvPr id="5" name="内容占位符 1"/>
          <p:cNvSpPr txBox="1">
            <a:spLocks/>
          </p:cNvSpPr>
          <p:nvPr/>
        </p:nvSpPr>
        <p:spPr bwMode="auto">
          <a:xfrm>
            <a:off x="360854" y="5801685"/>
            <a:ext cx="11485848" cy="795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20000"/>
              </a:lnSpc>
              <a:spcAft>
                <a:spcPts val="0"/>
              </a:spcAft>
            </a:pPr>
            <a:r>
              <a:rPr lang="en-US" altLang="zh-CN" sz="2000" b="1">
                <a:solidFill>
                  <a:srgbClr val="FF0000"/>
                </a:solidFill>
                <a:latin typeface="Times New Roman" panose="02020603050405020304" pitchFamily="18" charset="0"/>
                <a:ea typeface="宋体" panose="02010600030101010101" pitchFamily="2" charset="-122"/>
              </a:rPr>
              <a:t>[</a:t>
            </a:r>
            <a:r>
              <a:rPr lang="zh-CN" altLang="zh-CN" sz="20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a:solidFill>
                  <a:srgbClr val="FF0000"/>
                </a:solidFill>
                <a:latin typeface="Times New Roman" panose="02020603050405020304" pitchFamily="18" charset="0"/>
                <a:ea typeface="宋体" panose="02010600030101010101" pitchFamily="2" charset="-122"/>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考查形容词最高级。句意：这可能是你做出的最好的选择！根据</a:t>
            </a:r>
            <a:r>
              <a:rPr lang="en-US" altLang="zh-CN" sz="2000" b="1">
                <a:solidFill>
                  <a:srgbClr val="FF0000"/>
                </a:solidFill>
                <a:latin typeface="Times New Roman" panose="02020603050405020304" pitchFamily="18" charset="0"/>
                <a:ea typeface="宋体" panose="02010600030101010101" pitchFamily="2" charset="-122"/>
              </a:rPr>
              <a:t>“choice you will ever make”</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000" b="1">
                <a:solidFill>
                  <a:srgbClr val="FF0000"/>
                </a:solidFill>
                <a:latin typeface="Times New Roman" panose="02020603050405020304" pitchFamily="18" charset="0"/>
                <a:ea typeface="宋体" panose="02010600030101010101" pitchFamily="2" charset="-122"/>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此处指做出的最好的选择</a:t>
            </a:r>
            <a:r>
              <a:rPr lang="en-US" altLang="zh-CN" sz="2000" b="1">
                <a:solidFill>
                  <a:srgbClr val="FF0000"/>
                </a:solidFill>
                <a:latin typeface="Times New Roman" panose="02020603050405020304" pitchFamily="18" charset="0"/>
                <a:ea typeface="宋体" panose="02010600030101010101" pitchFamily="2" charset="-122"/>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用形容词的最高级</a:t>
            </a:r>
            <a:r>
              <a:rPr lang="en-US" altLang="zh-CN" sz="2000" b="1">
                <a:solidFill>
                  <a:srgbClr val="FF0000"/>
                </a:solidFill>
                <a:latin typeface="Times New Roman" panose="02020603050405020304" pitchFamily="18" charset="0"/>
                <a:ea typeface="宋体" panose="02010600030101010101" pitchFamily="2" charset="-122"/>
              </a:rPr>
              <a:t>best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000" b="1">
                <a:solidFill>
                  <a:srgbClr val="FF0000"/>
                </a:solidFill>
                <a:latin typeface="Times New Roman" panose="02020603050405020304" pitchFamily="18" charset="0"/>
                <a:ea typeface="宋体" panose="02010600030101010101" pitchFamily="2" charset="-122"/>
              </a:rPr>
              <a:t>best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42246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350621"/>
            <a:ext cx="11485848" cy="576248"/>
          </a:xfrm>
        </p:spPr>
        <p:txBody>
          <a:bodyPr/>
          <a:lstStyle/>
          <a:p>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是对于户外拓展项目的介绍。</a:t>
            </a:r>
            <a:endParaRPr lang="zh-CN" altLang="en-US" dirty="0"/>
          </a:p>
        </p:txBody>
      </p:sp>
      <p:pic>
        <p:nvPicPr>
          <p:cNvPr id="5" name="语篇导航-DA.eps" descr="id:2147487031;FounderCES"/>
          <p:cNvPicPr/>
          <p:nvPr/>
        </p:nvPicPr>
        <p:blipFill>
          <a:blip r:embed="rId2"/>
          <a:stretch>
            <a:fillRect/>
          </a:stretch>
        </p:blipFill>
        <p:spPr>
          <a:xfrm>
            <a:off x="527144" y="2481000"/>
            <a:ext cx="1580007" cy="385572"/>
          </a:xfrm>
          <a:prstGeom prst="rect">
            <a:avLst/>
          </a:prstGeom>
        </p:spPr>
      </p:pic>
      <p:pic>
        <p:nvPicPr>
          <p:cNvPr id="3" name="图片 2"/>
          <p:cNvPicPr>
            <a:picLocks noChangeAspect="1"/>
          </p:cNvPicPr>
          <p:nvPr/>
        </p:nvPicPr>
        <p:blipFill>
          <a:blip r:embed="rId3"/>
          <a:stretch>
            <a:fillRect/>
          </a:stretch>
        </p:blipFill>
        <p:spPr>
          <a:xfrm>
            <a:off x="756229" y="980728"/>
            <a:ext cx="10677955" cy="1204361"/>
          </a:xfrm>
          <a:prstGeom prst="rect">
            <a:avLst/>
          </a:prstGeom>
        </p:spPr>
      </p:pic>
    </p:spTree>
    <p:extLst>
      <p:ext uri="{BB962C8B-B14F-4D97-AF65-F5344CB8AC3E}">
        <p14:creationId xmlns:p14="http://schemas.microsoft.com/office/powerpoint/2010/main" val="216112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227650"/>
          </a:xfrm>
        </p:spPr>
        <p:txBody>
          <a:bodyPr/>
          <a:lstStyle/>
          <a:p>
            <a:pPr hangingPunct="0">
              <a:lnSpc>
                <a:spcPct val="110000"/>
              </a:lnSpc>
              <a:spcAft>
                <a:spcPts val="0"/>
              </a:spcAft>
              <a:tabLst>
                <a:tab pos="5130800" algn="l"/>
              </a:tabLst>
            </a:pPr>
            <a:r>
              <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下面短文</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在各题空白处填入</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个适当的单词或括号内单词的正确形式。</a:t>
            </a:r>
          </a:p>
          <a:p>
            <a:pPr indent="609600" hangingPunct="0">
              <a:lnSpc>
                <a:spcPct val="120000"/>
              </a:lnSpc>
              <a:spcAft>
                <a:spcPts val="0"/>
              </a:spcAft>
              <a:tabLst>
                <a:tab pos="5130800" algn="l"/>
              </a:tabLst>
            </a:pP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you ever taken part in outdoor activities</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you dreamed of climbing a mountain, sleeping in a boat or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spend</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day completely cutting off from modern society</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Well, now you are able to turn your dreams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reality on our Outward Bound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enjoy</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great popularity around the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world</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Outward Bound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run courses about different outdoor activities which are designed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of all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ages</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teaching people the proper ways to go hiking, camping, and swimming, the courses aim to help people gain more knowledge of outdoor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activity</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Moreover, people can also experience things that they have possibly never experienced before</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Outward Bound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not only about adventure, but also it is a journey of discovery, during which you can learn about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others</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activities teach you important lessons about who you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and what you want to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addition, you can also have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better understanding of your own strengths and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weaknesses</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days you spend on an Outward Bound course will be the most memorable moments in your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could be the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choice you will ever make</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why not join us</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20000"/>
              </a:lnSpc>
              <a:spcAft>
                <a:spcPts val="0"/>
              </a:spcAft>
              <a:tabLst>
                <a:tab pos="5130800" algn="l"/>
              </a:tabLst>
            </a:pPr>
            <a:r>
              <a:rPr lang="en-US" altLang="zh-CN" sz="20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000"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694606" y="5419346"/>
            <a:ext cx="1167307" cy="429413"/>
          </a:xfrm>
          <a:prstGeom prst="rect">
            <a:avLst/>
          </a:prstGeom>
        </p:spPr>
        <p:txBody>
          <a:bodyPr wrap="none">
            <a:spAutoFit/>
          </a:bodyPr>
          <a:lstStyle/>
          <a:p>
            <a:pPr>
              <a:lnSpc>
                <a:spcPct val="120000"/>
              </a:lnSpc>
            </a:pPr>
            <a:r>
              <a:rPr lang="en-US" altLang="zh-CN" sz="2000" dirty="0"/>
              <a:t>spending</a:t>
            </a:r>
            <a:endParaRPr lang="zh-CN" altLang="en-US" sz="2000" dirty="0"/>
          </a:p>
        </p:txBody>
      </p:sp>
      <p:sp>
        <p:nvSpPr>
          <p:cNvPr id="5" name="内容占位符 1"/>
          <p:cNvSpPr txBox="1">
            <a:spLocks/>
          </p:cNvSpPr>
          <p:nvPr/>
        </p:nvSpPr>
        <p:spPr bwMode="auto">
          <a:xfrm>
            <a:off x="360854" y="5820334"/>
            <a:ext cx="11485848" cy="795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考查非谓语动词。句意：你有没有梦想过登山、睡在船上</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或者花一天与现代社会完全隔绝？</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or</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连接并列的动作</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动词形式应一致</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故此处用动名词。故填</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spending</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00779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227650"/>
          </a:xfrm>
        </p:spPr>
        <p:txBody>
          <a:bodyPr/>
          <a:lstStyle/>
          <a:p>
            <a:pPr hangingPunct="0">
              <a:lnSpc>
                <a:spcPct val="110000"/>
              </a:lnSpc>
              <a:spcAft>
                <a:spcPts val="0"/>
              </a:spcAft>
              <a:tabLst>
                <a:tab pos="5130800" algn="l"/>
              </a:tabLst>
            </a:pPr>
            <a:r>
              <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下面短文</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在各题空白处填入</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个适当的单词或括号内单词的正确形式。</a:t>
            </a:r>
          </a:p>
          <a:p>
            <a:pPr indent="609600" hangingPunct="0">
              <a:lnSpc>
                <a:spcPct val="120000"/>
              </a:lnSpc>
              <a:spcAft>
                <a:spcPts val="0"/>
              </a:spcAft>
              <a:tabLst>
                <a:tab pos="5130800" algn="l"/>
              </a:tabLst>
            </a:pP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you ever taken part in outdoor activities</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you dreamed of climbing a mountain, sleeping in a boat or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spend</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day completely cutting off from modern society</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Well, now you are able to turn your dreams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reality on our Outward Bound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enjoy</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great popularity around the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world</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Outward Bound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run courses about different outdoor activities which are designed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of all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ages</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teaching people the proper ways to go hiking, camping, and swimming, the courses aim to help people gain more knowledge of outdoor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activity</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Moreover, people can also experience things that they have possibly never experienced before</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Outward Bound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not only about adventure, but also it is a journey of discovery, during which you can learn about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others</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activities teach you important lessons about who you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and what you want to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addition, you can also have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better understanding of your own strengths and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weaknesses</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days you spend on an Outward Bound course will be the most memorable moments in your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could be the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choice you will ever make</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why not join us</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20000"/>
              </a:lnSpc>
              <a:spcAft>
                <a:spcPts val="0"/>
              </a:spcAft>
              <a:tabLst>
                <a:tab pos="5130800" algn="l"/>
              </a:tabLst>
            </a:pPr>
            <a:r>
              <a:rPr lang="en-US" altLang="zh-CN" sz="20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838622" y="5474102"/>
            <a:ext cx="611065" cy="429413"/>
          </a:xfrm>
          <a:prstGeom prst="rect">
            <a:avLst/>
          </a:prstGeom>
        </p:spPr>
        <p:txBody>
          <a:bodyPr wrap="none">
            <a:spAutoFit/>
          </a:bodyPr>
          <a:lstStyle/>
          <a:p>
            <a:pPr>
              <a:lnSpc>
                <a:spcPct val="120000"/>
              </a:lnSpc>
            </a:pPr>
            <a:r>
              <a:rPr lang="en-US" altLang="zh-CN" sz="2000" dirty="0"/>
              <a:t>into</a:t>
            </a:r>
            <a:endParaRPr lang="zh-CN" altLang="en-US" sz="2000" dirty="0"/>
          </a:p>
        </p:txBody>
      </p:sp>
      <p:sp>
        <p:nvSpPr>
          <p:cNvPr id="5" name="内容占位符 1"/>
          <p:cNvSpPr txBox="1">
            <a:spLocks/>
          </p:cNvSpPr>
          <p:nvPr/>
        </p:nvSpPr>
        <p:spPr bwMode="auto">
          <a:xfrm>
            <a:off x="360854" y="5820334"/>
            <a:ext cx="11485848" cy="795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lnSpc>
                <a:spcPct val="120000"/>
              </a:lnSpc>
              <a:spcAft>
                <a:spcPts val="0"/>
              </a:spcAft>
            </a:pPr>
            <a:r>
              <a:rPr lang="en-US" altLang="zh-CN" sz="2000" b="1">
                <a:solidFill>
                  <a:srgbClr val="FF0000"/>
                </a:solidFill>
                <a:latin typeface="Times New Roman" panose="02020603050405020304" pitchFamily="18" charset="0"/>
                <a:ea typeface="宋体" panose="02010600030101010101" pitchFamily="2" charset="-122"/>
              </a:rPr>
              <a:t>[</a:t>
            </a:r>
            <a:r>
              <a:rPr lang="zh-CN" altLang="zh-CN" sz="20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a:solidFill>
                  <a:srgbClr val="FF0000"/>
                </a:solidFill>
                <a:latin typeface="Times New Roman" panose="02020603050405020304" pitchFamily="18" charset="0"/>
                <a:ea typeface="宋体" panose="02010600030101010101" pitchFamily="2" charset="-122"/>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考查介词的用法。句意：现在你可以在我们的拓展训练项目中把你的梦想变成现实了。</a:t>
            </a:r>
            <a:r>
              <a:rPr lang="en-US" altLang="zh-CN" sz="2000" b="1">
                <a:solidFill>
                  <a:srgbClr val="FF0000"/>
                </a:solidFill>
                <a:latin typeface="Times New Roman" panose="02020603050405020304" pitchFamily="18" charset="0"/>
                <a:ea typeface="宋体" panose="02010600030101010101" pitchFamily="2" charset="-122"/>
              </a:rPr>
              <a:t>turn...into</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2000" b="1">
                <a:solidFill>
                  <a:srgbClr val="FF0000"/>
                </a:solidFill>
                <a:latin typeface="Times New Roman" panose="02020603050405020304" pitchFamily="18" charset="0"/>
                <a:ea typeface="宋体" panose="02010600030101010101" pitchFamily="2" charset="-122"/>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把</a:t>
            </a:r>
            <a:r>
              <a:rPr lang="en-US" altLang="zh-CN" sz="2000" b="1">
                <a:solidFill>
                  <a:srgbClr val="FF0000"/>
                </a:solidFill>
                <a:latin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变成</a:t>
            </a:r>
            <a:r>
              <a:rPr lang="en-US" altLang="zh-CN" sz="2000" b="1">
                <a:solidFill>
                  <a:srgbClr val="FF0000"/>
                </a:solidFill>
                <a:latin typeface="Times New Roman" panose="02020603050405020304" pitchFamily="18" charset="0"/>
                <a:ea typeface="宋体" panose="02010600030101010101" pitchFamily="2" charset="-122"/>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000" b="1">
                <a:solidFill>
                  <a:srgbClr val="FF0000"/>
                </a:solidFill>
                <a:latin typeface="Times New Roman" panose="02020603050405020304" pitchFamily="18" charset="0"/>
                <a:ea typeface="宋体" panose="02010600030101010101" pitchFamily="2" charset="-122"/>
              </a:rPr>
              <a:t>into</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33874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227650"/>
          </a:xfrm>
        </p:spPr>
        <p:txBody>
          <a:bodyPr/>
          <a:lstStyle/>
          <a:p>
            <a:pPr hangingPunct="0">
              <a:lnSpc>
                <a:spcPct val="110000"/>
              </a:lnSpc>
              <a:spcAft>
                <a:spcPts val="0"/>
              </a:spcAft>
              <a:tabLst>
                <a:tab pos="5130800" algn="l"/>
              </a:tabLst>
            </a:pPr>
            <a:r>
              <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下面短文</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在各题空白处填入</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个适当的单词或括号内单词的正确形式。</a:t>
            </a:r>
          </a:p>
          <a:p>
            <a:pPr indent="609600" hangingPunct="0">
              <a:lnSpc>
                <a:spcPct val="120000"/>
              </a:lnSpc>
              <a:spcAft>
                <a:spcPts val="0"/>
              </a:spcAft>
              <a:tabLst>
                <a:tab pos="5130800" algn="l"/>
              </a:tabLst>
            </a:pP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you ever taken part in outdoor activities</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you dreamed of climbing a mountain, sleeping in a boat or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spend</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day completely cutting off from modern society</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Well, now you are able to turn your dreams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reality on our Outward Bound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enjoy</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great popularity around the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world</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Outward Bound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run courses about different outdoor activities which are designed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of all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ages</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teaching people the proper ways to go hiking, camping, and swimming, the courses aim to help people gain more knowledge of outdoor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activity</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Moreover, people can also experience things that they have possibly never experienced before</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Outward Bound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not only about adventure, but also it is a journey of discovery, during which you can learn about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others</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activities teach you important lessons about who you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and what you want to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addition, you can also have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better understanding of your own strengths and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weaknesses</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days you spend on an Outward Bound course will be the most memorable moments in your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could be the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choice you will ever make</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why not join us</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20000"/>
              </a:lnSpc>
              <a:spcAft>
                <a:spcPts val="0"/>
              </a:spcAft>
              <a:tabLst>
                <a:tab pos="5130800" algn="l"/>
              </a:tabLst>
            </a:pPr>
            <a:r>
              <a:rPr lang="en-US" altLang="zh-CN" sz="20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000"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740736" y="5421981"/>
            <a:ext cx="881973" cy="429413"/>
          </a:xfrm>
          <a:prstGeom prst="rect">
            <a:avLst/>
          </a:prstGeom>
        </p:spPr>
        <p:txBody>
          <a:bodyPr wrap="none">
            <a:spAutoFit/>
          </a:bodyPr>
          <a:lstStyle/>
          <a:p>
            <a:pPr>
              <a:lnSpc>
                <a:spcPct val="120000"/>
              </a:lnSpc>
            </a:pPr>
            <a:r>
              <a:rPr lang="en-US" altLang="zh-CN" sz="2000"/>
              <a:t>enjoys</a:t>
            </a:r>
            <a:endParaRPr lang="zh-CN" altLang="en-US" sz="2000" dirty="0"/>
          </a:p>
        </p:txBody>
      </p:sp>
      <p:sp>
        <p:nvSpPr>
          <p:cNvPr id="5" name="内容占位符 1"/>
          <p:cNvSpPr txBox="1">
            <a:spLocks/>
          </p:cNvSpPr>
          <p:nvPr/>
        </p:nvSpPr>
        <p:spPr bwMode="auto">
          <a:xfrm>
            <a:off x="360854" y="5820334"/>
            <a:ext cx="11485848" cy="795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lnSpc>
                <a:spcPct val="120000"/>
              </a:lnSpc>
              <a:spcAft>
                <a:spcPts val="0"/>
              </a:spcAft>
            </a:pPr>
            <a:r>
              <a:rPr lang="en-US" altLang="zh-CN" sz="2000" b="1">
                <a:solidFill>
                  <a:srgbClr val="FF0000"/>
                </a:solidFill>
                <a:latin typeface="Times New Roman" panose="02020603050405020304" pitchFamily="18" charset="0"/>
                <a:ea typeface="宋体" panose="02010600030101010101" pitchFamily="2" charset="-122"/>
              </a:rPr>
              <a:t>[</a:t>
            </a:r>
            <a:r>
              <a:rPr lang="zh-CN" altLang="zh-CN" sz="20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a:solidFill>
                  <a:srgbClr val="FF0000"/>
                </a:solidFill>
                <a:latin typeface="Times New Roman" panose="02020603050405020304" pitchFamily="18" charset="0"/>
                <a:ea typeface="宋体" panose="02010600030101010101" pitchFamily="2" charset="-122"/>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考查动词的时态。句意：这个项目在世界各地都很受欢迎。句子用一般现在时</a:t>
            </a:r>
            <a:r>
              <a:rPr lang="en-US" altLang="zh-CN" sz="2000" b="1">
                <a:solidFill>
                  <a:srgbClr val="FF0000"/>
                </a:solidFill>
                <a:latin typeface="Times New Roman" panose="02020603050405020304" pitchFamily="18" charset="0"/>
                <a:ea typeface="宋体" panose="02010600030101010101" pitchFamily="2" charset="-122"/>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主语是名词单数</a:t>
            </a:r>
            <a:r>
              <a:rPr lang="en-US" altLang="zh-CN" sz="2000" b="1">
                <a:solidFill>
                  <a:srgbClr val="FF0000"/>
                </a:solidFill>
                <a:latin typeface="Times New Roman" panose="02020603050405020304" pitchFamily="18" charset="0"/>
                <a:ea typeface="宋体" panose="02010600030101010101" pitchFamily="2" charset="-122"/>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谓语动词用第三人称单数形式</a:t>
            </a:r>
            <a:r>
              <a:rPr lang="en-US" altLang="zh-CN" sz="2000" b="1">
                <a:solidFill>
                  <a:srgbClr val="FF0000"/>
                </a:solidFill>
                <a:latin typeface="Times New Roman" panose="02020603050405020304" pitchFamily="18" charset="0"/>
                <a:ea typeface="宋体" panose="02010600030101010101" pitchFamily="2" charset="-122"/>
              </a:rPr>
              <a:t>enjoys,</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2000" b="1">
                <a:solidFill>
                  <a:srgbClr val="FF0000"/>
                </a:solidFill>
                <a:latin typeface="Times New Roman" panose="02020603050405020304" pitchFamily="18" charset="0"/>
                <a:ea typeface="宋体" panose="02010600030101010101" pitchFamily="2" charset="-122"/>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享受</a:t>
            </a:r>
            <a:r>
              <a:rPr lang="en-US" altLang="zh-CN" sz="2000" b="1">
                <a:solidFill>
                  <a:srgbClr val="FF0000"/>
                </a:solidFill>
                <a:latin typeface="Times New Roman" panose="02020603050405020304" pitchFamily="18" charset="0"/>
                <a:ea typeface="宋体" panose="02010600030101010101" pitchFamily="2" charset="-122"/>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000" b="1">
                <a:solidFill>
                  <a:srgbClr val="FF0000"/>
                </a:solidFill>
                <a:latin typeface="Times New Roman" panose="02020603050405020304" pitchFamily="18" charset="0"/>
                <a:ea typeface="宋体" panose="02010600030101010101" pitchFamily="2" charset="-122"/>
              </a:rPr>
              <a:t> enjoys</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49996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227650"/>
          </a:xfrm>
        </p:spPr>
        <p:txBody>
          <a:bodyPr/>
          <a:lstStyle/>
          <a:p>
            <a:pPr hangingPunct="0">
              <a:lnSpc>
                <a:spcPct val="110000"/>
              </a:lnSpc>
              <a:spcAft>
                <a:spcPts val="0"/>
              </a:spcAft>
              <a:tabLst>
                <a:tab pos="5130800" algn="l"/>
              </a:tabLst>
            </a:pPr>
            <a:r>
              <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下面短文</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在各题空白处填入</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个适当的单词或括号内单词的正确形式。</a:t>
            </a:r>
          </a:p>
          <a:p>
            <a:pPr indent="609600" hangingPunct="0">
              <a:lnSpc>
                <a:spcPct val="120000"/>
              </a:lnSpc>
              <a:spcAft>
                <a:spcPts val="0"/>
              </a:spcAft>
              <a:tabLst>
                <a:tab pos="5130800" algn="l"/>
              </a:tabLst>
            </a:pP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you ever taken part in outdoor activities</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you dreamed of climbing a mountain, sleeping in a boat or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spend</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day completely cutting off from modern society</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Well, now you are able to turn your dreams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reality on our Outward Bound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enjoy</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great popularity around the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world</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Outward Bound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run courses about different outdoor activities which are designed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of all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ages</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teaching people the proper ways to go hiking, camping, and swimming, the courses aim to help people gain more knowledge of outdoor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activity</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Moreover, people can also experience things that they have possibly never experienced before</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Outward Bound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not only about adventure, but also it is a journey of discovery, during which you can learn about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others</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activities teach you important lessons about who you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and what you want to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addition, you can also have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better understanding of your own strengths and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weaknesses</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days you spend on an Outward Bound course will be the most memorable moments in your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could be the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choice you will ever make</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why not join us</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20000"/>
              </a:lnSpc>
              <a:spcAft>
                <a:spcPts val="0"/>
              </a:spcAft>
              <a:tabLst>
                <a:tab pos="5130800" algn="l"/>
              </a:tabLst>
            </a:pPr>
            <a:r>
              <a:rPr lang="en-US" altLang="zh-CN" sz="20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000"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864500" y="5465111"/>
            <a:ext cx="511679" cy="429413"/>
          </a:xfrm>
          <a:prstGeom prst="rect">
            <a:avLst/>
          </a:prstGeom>
        </p:spPr>
        <p:txBody>
          <a:bodyPr wrap="none">
            <a:spAutoFit/>
          </a:bodyPr>
          <a:lstStyle/>
          <a:p>
            <a:pPr>
              <a:lnSpc>
                <a:spcPct val="120000"/>
              </a:lnSpc>
            </a:pPr>
            <a:r>
              <a:rPr lang="en-US" altLang="zh-CN" sz="2000" dirty="0"/>
              <a:t>for</a:t>
            </a:r>
            <a:endParaRPr lang="zh-CN" altLang="en-US" sz="2000" dirty="0"/>
          </a:p>
        </p:txBody>
      </p:sp>
      <p:sp>
        <p:nvSpPr>
          <p:cNvPr id="5" name="内容占位符 1"/>
          <p:cNvSpPr txBox="1">
            <a:spLocks/>
          </p:cNvSpPr>
          <p:nvPr/>
        </p:nvSpPr>
        <p:spPr bwMode="auto">
          <a:xfrm>
            <a:off x="360854" y="5820334"/>
            <a:ext cx="11485848" cy="795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lnSpc>
                <a:spcPct val="120000"/>
              </a:lnSpc>
              <a:spcAft>
                <a:spcPts val="0"/>
              </a:spcAft>
            </a:pPr>
            <a:r>
              <a:rPr lang="en-US" altLang="zh-CN" sz="2000" b="1">
                <a:solidFill>
                  <a:srgbClr val="FF0000"/>
                </a:solidFill>
                <a:latin typeface="Times New Roman" panose="02020603050405020304" pitchFamily="18" charset="0"/>
                <a:ea typeface="宋体" panose="02010600030101010101" pitchFamily="2" charset="-122"/>
              </a:rPr>
              <a:t>[</a:t>
            </a:r>
            <a:r>
              <a:rPr lang="zh-CN" altLang="zh-CN" sz="20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a:solidFill>
                  <a:srgbClr val="FF0000"/>
                </a:solidFill>
                <a:latin typeface="Times New Roman" panose="02020603050405020304" pitchFamily="18" charset="0"/>
                <a:ea typeface="宋体" panose="02010600030101010101" pitchFamily="2" charset="-122"/>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考查介词。句意：在户外拓展项目中</a:t>
            </a:r>
            <a:r>
              <a:rPr lang="en-US" altLang="zh-CN" sz="2000" b="1">
                <a:solidFill>
                  <a:srgbClr val="FF0000"/>
                </a:solidFill>
                <a:latin typeface="Times New Roman" panose="02020603050405020304" pitchFamily="18" charset="0"/>
                <a:ea typeface="宋体" panose="02010600030101010101" pitchFamily="2" charset="-122"/>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我们开设了针对不同年龄段人群的不同户外活动课程。</a:t>
            </a:r>
            <a:r>
              <a:rPr lang="en-US" altLang="zh-CN" sz="2000" b="1">
                <a:solidFill>
                  <a:srgbClr val="FF0000"/>
                </a:solidFill>
                <a:latin typeface="Times New Roman" panose="02020603050405020304" pitchFamily="18" charset="0"/>
                <a:ea typeface="宋体" panose="02010600030101010101" pitchFamily="2" charset="-122"/>
              </a:rPr>
              <a:t>be designed for</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2000" b="1">
                <a:solidFill>
                  <a:srgbClr val="FF0000"/>
                </a:solidFill>
                <a:latin typeface="Times New Roman" panose="02020603050405020304" pitchFamily="18" charset="0"/>
                <a:ea typeface="宋体" panose="02010600030101010101" pitchFamily="2" charset="-122"/>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sz="2000" b="1">
                <a:solidFill>
                  <a:srgbClr val="FF0000"/>
                </a:solidFill>
                <a:latin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设计</a:t>
            </a:r>
            <a:r>
              <a:rPr lang="en-US" altLang="zh-CN" sz="2000" b="1">
                <a:solidFill>
                  <a:srgbClr val="FF0000"/>
                </a:solidFill>
                <a:latin typeface="Times New Roman" panose="02020603050405020304" pitchFamily="18" charset="0"/>
                <a:ea typeface="宋体" panose="02010600030101010101" pitchFamily="2" charset="-122"/>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000" b="1">
                <a:solidFill>
                  <a:srgbClr val="FF0000"/>
                </a:solidFill>
                <a:latin typeface="Times New Roman" panose="02020603050405020304" pitchFamily="18" charset="0"/>
                <a:ea typeface="宋体" panose="02010600030101010101" pitchFamily="2" charset="-122"/>
              </a:rPr>
              <a:t>for</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1429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227650"/>
          </a:xfrm>
        </p:spPr>
        <p:txBody>
          <a:bodyPr/>
          <a:lstStyle/>
          <a:p>
            <a:pPr hangingPunct="0">
              <a:lnSpc>
                <a:spcPct val="110000"/>
              </a:lnSpc>
              <a:spcAft>
                <a:spcPts val="0"/>
              </a:spcAft>
              <a:tabLst>
                <a:tab pos="5130800" algn="l"/>
              </a:tabLst>
            </a:pPr>
            <a:r>
              <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下面短文</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在各题空白处填入</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个适当的单词或括号内单词的正确形式。</a:t>
            </a:r>
          </a:p>
          <a:p>
            <a:pPr indent="609600" hangingPunct="0">
              <a:lnSpc>
                <a:spcPct val="120000"/>
              </a:lnSpc>
              <a:spcAft>
                <a:spcPts val="0"/>
              </a:spcAft>
              <a:tabLst>
                <a:tab pos="5130800" algn="l"/>
              </a:tabLst>
            </a:pP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you ever taken part in outdoor activities</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you dreamed of climbing a mountain, sleeping in a boat or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spend</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day completely cutting off from modern society</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Well, now you are able to turn your dreams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reality on our Outward Bound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enjoy</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great popularity around the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world</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Outward Bound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run courses about different outdoor activities which are designed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of all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ages</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teaching people the proper ways to go hiking, camping, and swimming, the courses aim to help people gain more knowledge of outdoor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activity</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Moreover, people can also experience things that they have possibly never experienced before</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Outward Bound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not only about adventure, but also it is a journey of discovery, during which you can learn about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others</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activities teach you important lessons about who you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and what you want to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addition, you can also have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better understanding of your own strengths and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weaknesses</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days you spend on an Outward Bound course will be the most memorable moments in your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could be the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choice you will ever make</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why not join us</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20000"/>
              </a:lnSpc>
              <a:spcAft>
                <a:spcPts val="0"/>
              </a:spcAft>
              <a:tabLst>
                <a:tab pos="5130800" algn="l"/>
              </a:tabLst>
            </a:pPr>
            <a:r>
              <a:rPr lang="en-US" altLang="zh-CN" sz="20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000"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864500" y="5465111"/>
            <a:ext cx="1149674" cy="429413"/>
          </a:xfrm>
          <a:prstGeom prst="rect">
            <a:avLst/>
          </a:prstGeom>
        </p:spPr>
        <p:txBody>
          <a:bodyPr wrap="none">
            <a:spAutoFit/>
          </a:bodyPr>
          <a:lstStyle/>
          <a:p>
            <a:pPr>
              <a:lnSpc>
                <a:spcPct val="120000"/>
              </a:lnSpc>
            </a:pPr>
            <a:r>
              <a:rPr lang="en-US" altLang="zh-CN" sz="2000"/>
              <a:t>activities</a:t>
            </a:r>
            <a:endParaRPr lang="zh-CN" altLang="en-US" sz="2000" dirty="0"/>
          </a:p>
        </p:txBody>
      </p:sp>
      <p:sp>
        <p:nvSpPr>
          <p:cNvPr id="5" name="内容占位符 1"/>
          <p:cNvSpPr txBox="1">
            <a:spLocks/>
          </p:cNvSpPr>
          <p:nvPr/>
        </p:nvSpPr>
        <p:spPr bwMode="auto">
          <a:xfrm>
            <a:off x="360854" y="5820334"/>
            <a:ext cx="11485848" cy="795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lnSpc>
                <a:spcPct val="120000"/>
              </a:lnSpc>
              <a:spcAft>
                <a:spcPts val="0"/>
              </a:spcAft>
            </a:pPr>
            <a:r>
              <a:rPr lang="en-US" altLang="zh-CN" sz="2000" b="1">
                <a:solidFill>
                  <a:srgbClr val="FF0000"/>
                </a:solidFill>
                <a:latin typeface="Times New Roman" panose="02020603050405020304" pitchFamily="18" charset="0"/>
                <a:ea typeface="宋体" panose="02010600030101010101" pitchFamily="2" charset="-122"/>
              </a:rPr>
              <a:t>[</a:t>
            </a:r>
            <a:r>
              <a:rPr lang="zh-CN" altLang="zh-CN" sz="20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a:solidFill>
                  <a:srgbClr val="FF0000"/>
                </a:solidFill>
                <a:latin typeface="Times New Roman" panose="02020603050405020304" pitchFamily="18" charset="0"/>
                <a:ea typeface="宋体" panose="02010600030101010101" pitchFamily="2" charset="-122"/>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考查名词单复数。句意：通过教授人们正确的徒步旅行、露营和游泳方式</a:t>
            </a:r>
            <a:r>
              <a:rPr lang="en-US" altLang="zh-CN" sz="2000" b="1">
                <a:solidFill>
                  <a:srgbClr val="FF0000"/>
                </a:solidFill>
                <a:latin typeface="Times New Roman" panose="02020603050405020304" pitchFamily="18" charset="0"/>
                <a:ea typeface="宋体" panose="02010600030101010101" pitchFamily="2" charset="-122"/>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这些课程旨在帮助人们获得更多户外活动的知识。此处表示泛指用名词复数</a:t>
            </a:r>
            <a:r>
              <a:rPr lang="en-US" altLang="zh-CN" sz="2000" b="1">
                <a:solidFill>
                  <a:srgbClr val="FF0000"/>
                </a:solidFill>
                <a:latin typeface="Times New Roman" panose="02020603050405020304" pitchFamily="18" charset="0"/>
                <a:ea typeface="宋体" panose="02010600030101010101" pitchFamily="2" charset="-122"/>
              </a:rPr>
              <a:t>activities,</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2000" b="1">
                <a:solidFill>
                  <a:srgbClr val="FF0000"/>
                </a:solidFill>
                <a:latin typeface="Times New Roman" panose="02020603050405020304" pitchFamily="18" charset="0"/>
                <a:ea typeface="宋体" panose="02010600030101010101" pitchFamily="2" charset="-122"/>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活动</a:t>
            </a:r>
            <a:r>
              <a:rPr lang="en-US" altLang="zh-CN" sz="2000" b="1">
                <a:solidFill>
                  <a:srgbClr val="FF0000"/>
                </a:solidFill>
                <a:latin typeface="Times New Roman" panose="02020603050405020304" pitchFamily="18" charset="0"/>
                <a:ea typeface="宋体" panose="02010600030101010101" pitchFamily="2" charset="-122"/>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000" b="1">
                <a:solidFill>
                  <a:srgbClr val="FF0000"/>
                </a:solidFill>
                <a:latin typeface="Times New Roman" panose="02020603050405020304" pitchFamily="18" charset="0"/>
                <a:ea typeface="宋体" panose="02010600030101010101" pitchFamily="2" charset="-122"/>
              </a:rPr>
              <a:t>activities</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67655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227650"/>
          </a:xfrm>
        </p:spPr>
        <p:txBody>
          <a:bodyPr/>
          <a:lstStyle/>
          <a:p>
            <a:pPr hangingPunct="0">
              <a:lnSpc>
                <a:spcPct val="110000"/>
              </a:lnSpc>
              <a:spcAft>
                <a:spcPts val="0"/>
              </a:spcAft>
              <a:tabLst>
                <a:tab pos="5130800" algn="l"/>
              </a:tabLst>
            </a:pPr>
            <a:r>
              <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下面短文</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在各题空白处填入</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个适当的单词或括号内单词的正确形式。</a:t>
            </a:r>
          </a:p>
          <a:p>
            <a:pPr indent="609600" hangingPunct="0">
              <a:lnSpc>
                <a:spcPct val="120000"/>
              </a:lnSpc>
              <a:spcAft>
                <a:spcPts val="0"/>
              </a:spcAft>
              <a:tabLst>
                <a:tab pos="5130800" algn="l"/>
              </a:tabLst>
            </a:pP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you ever taken part in outdoor activities</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you dreamed of climbing a mountain, sleeping in a boat or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spend</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day completely cutting off from modern society</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Well, now you are able to turn your dreams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reality on our Outward Bound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enjoy</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great popularity around the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world</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Outward Bound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run courses about different outdoor activities which are designed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of all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ages</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teaching people the proper ways to go hiking, camping, and swimming, the courses aim to help people gain more knowledge of outdoor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activity</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Moreover, people can also experience things that they have possibly never experienced before</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Outward Bound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not only about adventure, but also it is a journey of discovery, during which you can learn about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others</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activities teach you important lessons about who you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and what you want to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addition, you can also have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better understanding of your own strengths and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weaknesses</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days you spend on an Outward Bound course will be the most memorable moments in your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could be the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choice you will ever make</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why not join us</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20000"/>
              </a:lnSpc>
              <a:spcAft>
                <a:spcPts val="0"/>
              </a:spcAft>
              <a:tabLst>
                <a:tab pos="5130800" algn="l"/>
              </a:tabLst>
            </a:pPr>
            <a:r>
              <a:rPr lang="en-US" altLang="zh-CN" sz="20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z="2000"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864500" y="5465111"/>
            <a:ext cx="583814" cy="429413"/>
          </a:xfrm>
          <a:prstGeom prst="rect">
            <a:avLst/>
          </a:prstGeom>
        </p:spPr>
        <p:txBody>
          <a:bodyPr wrap="none">
            <a:spAutoFit/>
          </a:bodyPr>
          <a:lstStyle/>
          <a:p>
            <a:pPr>
              <a:lnSpc>
                <a:spcPct val="120000"/>
              </a:lnSpc>
            </a:pPr>
            <a:r>
              <a:rPr lang="en-US" altLang="zh-CN" sz="2000"/>
              <a:t>But</a:t>
            </a:r>
            <a:endParaRPr lang="zh-CN" altLang="en-US" sz="2000" dirty="0"/>
          </a:p>
        </p:txBody>
      </p:sp>
      <p:sp>
        <p:nvSpPr>
          <p:cNvPr id="5" name="内容占位符 1"/>
          <p:cNvSpPr txBox="1">
            <a:spLocks/>
          </p:cNvSpPr>
          <p:nvPr/>
        </p:nvSpPr>
        <p:spPr bwMode="auto">
          <a:xfrm>
            <a:off x="360854" y="5820334"/>
            <a:ext cx="11485848" cy="795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lnSpc>
                <a:spcPct val="120000"/>
              </a:lnSpc>
              <a:spcAft>
                <a:spcPts val="0"/>
              </a:spcAft>
            </a:pPr>
            <a:r>
              <a:rPr lang="en-US" altLang="zh-CN" sz="2000" b="1">
                <a:solidFill>
                  <a:srgbClr val="FF0000"/>
                </a:solidFill>
                <a:latin typeface="Times New Roman" panose="02020603050405020304" pitchFamily="18" charset="0"/>
                <a:ea typeface="宋体" panose="02010600030101010101" pitchFamily="2" charset="-122"/>
              </a:rPr>
              <a:t>[</a:t>
            </a:r>
            <a:r>
              <a:rPr lang="zh-CN" altLang="zh-CN" sz="20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a:solidFill>
                  <a:srgbClr val="FF0000"/>
                </a:solidFill>
                <a:latin typeface="Times New Roman" panose="02020603050405020304" pitchFamily="18" charset="0"/>
                <a:ea typeface="宋体" panose="02010600030101010101" pitchFamily="2" charset="-122"/>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考查连词的用法。句意：但是拓展训练项目不仅仅是关于冒险的</a:t>
            </a:r>
            <a:r>
              <a:rPr lang="en-US" altLang="zh-CN" sz="2000" b="1">
                <a:solidFill>
                  <a:srgbClr val="FF0000"/>
                </a:solidFill>
                <a:latin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此处和前文是转折关系</a:t>
            </a:r>
            <a:r>
              <a:rPr lang="en-US" altLang="zh-CN" sz="2000" b="1">
                <a:solidFill>
                  <a:srgbClr val="FF0000"/>
                </a:solidFill>
                <a:latin typeface="Times New Roman" panose="02020603050405020304" pitchFamily="18" charset="0"/>
                <a:ea typeface="宋体" panose="02010600030101010101" pitchFamily="2" charset="-122"/>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sz="2000" b="1">
                <a:solidFill>
                  <a:srgbClr val="FF0000"/>
                </a:solidFill>
                <a:latin typeface="Times New Roman" panose="02020603050405020304" pitchFamily="18" charset="0"/>
                <a:ea typeface="宋体" panose="02010600030101010101" pitchFamily="2" charset="-122"/>
              </a:rPr>
              <a:t>but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连接。故填</a:t>
            </a:r>
            <a:r>
              <a:rPr lang="en-US" altLang="zh-CN" sz="2000" b="1">
                <a:solidFill>
                  <a:srgbClr val="FF0000"/>
                </a:solidFill>
                <a:latin typeface="Times New Roman" panose="02020603050405020304" pitchFamily="18" charset="0"/>
                <a:ea typeface="宋体" panose="02010600030101010101" pitchFamily="2" charset="-122"/>
              </a:rPr>
              <a:t>But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71469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4804457"/>
          </a:xfrm>
        </p:spPr>
        <p:txBody>
          <a:bodyPr/>
          <a:lstStyle/>
          <a:p>
            <a:pPr hangingPunct="0">
              <a:lnSpc>
                <a:spcPct val="110000"/>
              </a:lnSpc>
              <a:spcAft>
                <a:spcPts val="0"/>
              </a:spcAft>
              <a:tabLst>
                <a:tab pos="5130800" algn="l"/>
              </a:tabLst>
            </a:pPr>
            <a:r>
              <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下面短文</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在各题空白处填入</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个适当的单词或括号内单词的正确形式。</a:t>
            </a:r>
          </a:p>
          <a:p>
            <a:pPr indent="609600" hangingPunct="0">
              <a:lnSpc>
                <a:spcPct val="110000"/>
              </a:lnSpc>
              <a:spcAft>
                <a:spcPts val="0"/>
              </a:spcAft>
              <a:tabLst>
                <a:tab pos="5130800" algn="l"/>
              </a:tabLst>
            </a:pP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you ever taken part in outdoor activities</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you dreamed of climbing a mountain, sleeping in a boat or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spend</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day completely cutting off from modern society</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Well, now you are able to turn your dreams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reality on our Outward Bound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enjoy</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great popularity around the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world</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Outward Bound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run courses about different outdoor activities which are designed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of all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ages</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teaching people the proper ways to go hiking, camping, and swimming, the courses aim to help people gain more knowledge of outdoor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activity</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Moreover, people can also experience things that they have possibly never experienced before</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Outward Bound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not only about adventure, but also it is a journey of discovery, during which you can learn about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others</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activities teach you important lessons about who you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and what you want to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addition, you can also have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better understanding of your own strengths and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weaknesses</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days you spend on an Outward Bound course will be the most memorable moments in your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could be the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choice you will ever make</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why not join us</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10000"/>
              </a:lnSpc>
              <a:spcAft>
                <a:spcPts val="0"/>
              </a:spcAft>
              <a:tabLst>
                <a:tab pos="5130800" algn="l"/>
              </a:tabLst>
            </a:pPr>
            <a:r>
              <a:rPr lang="en-US" altLang="zh-CN" sz="20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sz="2000"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864500" y="5067932"/>
            <a:ext cx="2274982" cy="406330"/>
          </a:xfrm>
          <a:prstGeom prst="rect">
            <a:avLst/>
          </a:prstGeom>
        </p:spPr>
        <p:txBody>
          <a:bodyPr wrap="none">
            <a:spAutoFit/>
          </a:bodyPr>
          <a:lstStyle/>
          <a:p>
            <a:pPr>
              <a:lnSpc>
                <a:spcPct val="110000"/>
              </a:lnSpc>
            </a:pPr>
            <a:r>
              <a:rPr lang="en-US" altLang="zh-CN" sz="2000" dirty="0"/>
              <a:t>yourself/yourselves</a:t>
            </a:r>
            <a:endParaRPr lang="zh-CN" altLang="en-US" sz="2000" dirty="0"/>
          </a:p>
        </p:txBody>
      </p:sp>
      <p:sp>
        <p:nvSpPr>
          <p:cNvPr id="5" name="内容占位符 1"/>
          <p:cNvSpPr txBox="1">
            <a:spLocks/>
          </p:cNvSpPr>
          <p:nvPr/>
        </p:nvSpPr>
        <p:spPr bwMode="auto">
          <a:xfrm>
            <a:off x="360854" y="5483538"/>
            <a:ext cx="11485848" cy="1080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lnSpc>
                <a:spcPct val="110000"/>
              </a:lnSpc>
              <a:spcAft>
                <a:spcPts val="0"/>
              </a:spcAft>
            </a:pPr>
            <a:r>
              <a:rPr lang="en-US" altLang="zh-CN" sz="2000" b="1">
                <a:solidFill>
                  <a:srgbClr val="FF0000"/>
                </a:solidFill>
                <a:latin typeface="Times New Roman" panose="02020603050405020304" pitchFamily="18" charset="0"/>
                <a:ea typeface="宋体" panose="02010600030101010101" pitchFamily="2" charset="-122"/>
              </a:rPr>
              <a:t>[</a:t>
            </a:r>
            <a:r>
              <a:rPr lang="zh-CN" altLang="zh-CN" sz="20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a:solidFill>
                  <a:srgbClr val="FF0000"/>
                </a:solidFill>
                <a:latin typeface="Times New Roman" panose="02020603050405020304" pitchFamily="18" charset="0"/>
                <a:ea typeface="宋体" panose="02010600030101010101" pitchFamily="2" charset="-122"/>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考查反身代词的用法。句意：</a:t>
            </a:r>
            <a:r>
              <a:rPr lang="en-US" altLang="zh-CN" sz="2000" b="1">
                <a:solidFill>
                  <a:srgbClr val="FF0000"/>
                </a:solidFill>
                <a:latin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而且它还是一次探索之旅</a:t>
            </a:r>
            <a:r>
              <a:rPr lang="en-US" altLang="zh-CN" sz="2000" b="1">
                <a:solidFill>
                  <a:srgbClr val="FF0000"/>
                </a:solidFill>
                <a:latin typeface="Times New Roman" panose="02020603050405020304" pitchFamily="18" charset="0"/>
                <a:ea typeface="宋体" panose="02010600030101010101" pitchFamily="2" charset="-122"/>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在这段旅程中</a:t>
            </a:r>
            <a:r>
              <a:rPr lang="en-US" altLang="zh-CN" sz="2000" b="1">
                <a:solidFill>
                  <a:srgbClr val="FF0000"/>
                </a:solidFill>
                <a:latin typeface="Times New Roman" panose="02020603050405020304" pitchFamily="18" charset="0"/>
                <a:ea typeface="宋体" panose="02010600030101010101" pitchFamily="2" charset="-122"/>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你可以了解自己和他人。根据</a:t>
            </a:r>
            <a:r>
              <a:rPr lang="en-US" altLang="zh-CN" sz="2000" b="1">
                <a:solidFill>
                  <a:srgbClr val="FF0000"/>
                </a:solidFill>
                <a:latin typeface="Times New Roman" panose="02020603050405020304" pitchFamily="18" charset="0"/>
                <a:ea typeface="宋体" panose="02010600030101010101" pitchFamily="2" charset="-122"/>
              </a:rPr>
              <a:t>“you can learn about...”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000" b="1">
                <a:solidFill>
                  <a:srgbClr val="FF0000"/>
                </a:solidFill>
                <a:latin typeface="Times New Roman" panose="02020603050405020304" pitchFamily="18" charset="0"/>
                <a:ea typeface="宋体" panose="02010600030101010101" pitchFamily="2" charset="-122"/>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此处指可以了解自己</a:t>
            </a:r>
            <a:r>
              <a:rPr lang="en-US" altLang="zh-CN" sz="2000" b="1">
                <a:solidFill>
                  <a:srgbClr val="FF0000"/>
                </a:solidFill>
                <a:latin typeface="Times New Roman" panose="02020603050405020304" pitchFamily="18" charset="0"/>
                <a:ea typeface="宋体" panose="02010600030101010101" pitchFamily="2" charset="-122"/>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故此处用反身代词</a:t>
            </a:r>
            <a:r>
              <a:rPr lang="en-US" altLang="zh-CN" sz="2000" b="1">
                <a:solidFill>
                  <a:srgbClr val="FF0000"/>
                </a:solidFill>
                <a:latin typeface="Times New Roman" panose="02020603050405020304" pitchFamily="18" charset="0"/>
                <a:ea typeface="宋体" panose="02010600030101010101" pitchFamily="2" charset="-122"/>
              </a:rPr>
              <a:t>yourself</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你自己</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FF0000"/>
                </a:solidFill>
                <a:latin typeface="Times New Roman" panose="02020603050405020304" pitchFamily="18" charset="0"/>
                <a:ea typeface="宋体" panose="02010600030101010101" pitchFamily="2" charset="-122"/>
              </a:rPr>
              <a:t>/yourselves</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你们自己</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000" b="1">
                <a:solidFill>
                  <a:srgbClr val="FF0000"/>
                </a:solidFill>
                <a:latin typeface="Times New Roman" panose="02020603050405020304" pitchFamily="18" charset="0"/>
                <a:ea typeface="宋体" panose="02010600030101010101" pitchFamily="2" charset="-122"/>
              </a:rPr>
              <a:t>yourself/yourselves</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14433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434</TotalTime>
  <Words>3329</Words>
  <Application>Microsoft Office PowerPoint</Application>
  <PresentationFormat>自定义</PresentationFormat>
  <Paragraphs>53</Paragraphs>
  <Slides>12</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12</vt:i4>
      </vt:variant>
    </vt:vector>
  </HeadingPairs>
  <TitlesOfParts>
    <vt:vector size="20"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308124803@qq.com</cp:lastModifiedBy>
  <cp:revision>449</cp:revision>
  <dcterms:created xsi:type="dcterms:W3CDTF">2020-11-06T05:24:00Z</dcterms:created>
  <dcterms:modified xsi:type="dcterms:W3CDTF">2025-09-17T19:36:13Z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